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7"/>
  </p:notesMasterIdLst>
  <p:handoutMasterIdLst>
    <p:handoutMasterId r:id="rId18"/>
  </p:handoutMasterIdLst>
  <p:sldIdLst>
    <p:sldId id="256" r:id="rId5"/>
    <p:sldId id="292" r:id="rId6"/>
    <p:sldId id="295" r:id="rId7"/>
    <p:sldId id="293" r:id="rId8"/>
    <p:sldId id="283" r:id="rId9"/>
    <p:sldId id="264" r:id="rId10"/>
    <p:sldId id="297" r:id="rId11"/>
    <p:sldId id="298" r:id="rId12"/>
    <p:sldId id="299" r:id="rId13"/>
    <p:sldId id="300" r:id="rId14"/>
    <p:sldId id="301" r:id="rId15"/>
    <p:sldId id="28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BF7"/>
    <a:srgbClr val="83CBEB"/>
    <a:srgbClr val="F8CEA9"/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40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QL\Sql%20project\Project%202\Screenshort\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QL\Sql%20project\Project%202\Screenshort\3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QL\Sql%20project\Project%202\Screenshort\5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QL\Sql%20project\Project%202\Screenshort\8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687969542765094"/>
          <c:y val="4.2218272872630733E-2"/>
          <c:w val="0.53266631286289978"/>
          <c:h val="0.898148148148148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'1'!$B$1</c:f>
              <c:strCache>
                <c:ptCount val="1"/>
                <c:pt idx="0">
                  <c:v>Total_Patients_Encounter</c:v>
                </c:pt>
              </c:strCache>
            </c:strRef>
          </c:tx>
          <c:spPr>
            <a:solidFill>
              <a:srgbClr val="83CBE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'1'!$A$2:$A$11</c:f>
              <c:strCache>
                <c:ptCount val="10"/>
                <c:pt idx="0">
                  <c:v>Assessment of health and social care needs (procedure)</c:v>
                </c:pt>
                <c:pt idx="1">
                  <c:v>Hospice care (regime/therapy)</c:v>
                </c:pt>
                <c:pt idx="2">
                  <c:v>Depression screening (procedure)</c:v>
                </c:pt>
                <c:pt idx="3">
                  <c:v>Renal dialysis (procedure)</c:v>
                </c:pt>
                <c:pt idx="4">
                  <c:v>Assessment using Morse Fall Scale (procedure)</c:v>
                </c:pt>
                <c:pt idx="5">
                  <c:v>Assessment of anxiety (procedure)</c:v>
                </c:pt>
                <c:pt idx="6">
                  <c:v>Medication Reconciliation (procedure)</c:v>
                </c:pt>
                <c:pt idx="7">
                  <c:v>Screening for drug abuse (procedure)</c:v>
                </c:pt>
                <c:pt idx="8">
                  <c:v>Screening for domestic abuse (procedure)</c:v>
                </c:pt>
                <c:pt idx="9">
                  <c:v>Assessment using Alcohol Use Disorders Identification Test - Consumption (procedure)</c:v>
                </c:pt>
              </c:strCache>
            </c:strRef>
          </c:cat>
          <c:val>
            <c:numRef>
              <c:f>'1'!$B$2:$B$11</c:f>
              <c:numCache>
                <c:formatCode>General</c:formatCode>
                <c:ptCount val="10"/>
                <c:pt idx="0">
                  <c:v>4596</c:v>
                </c:pt>
                <c:pt idx="1">
                  <c:v>4098</c:v>
                </c:pt>
                <c:pt idx="2">
                  <c:v>3614</c:v>
                </c:pt>
                <c:pt idx="3">
                  <c:v>2746</c:v>
                </c:pt>
                <c:pt idx="4">
                  <c:v>2422</c:v>
                </c:pt>
                <c:pt idx="5">
                  <c:v>2288</c:v>
                </c:pt>
                <c:pt idx="6">
                  <c:v>2284</c:v>
                </c:pt>
                <c:pt idx="7">
                  <c:v>1484</c:v>
                </c:pt>
                <c:pt idx="8">
                  <c:v>1432</c:v>
                </c:pt>
                <c:pt idx="9">
                  <c:v>1422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80-4CD3-AA37-1B834E454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879385359"/>
        <c:axId val="1879386799"/>
      </c:barChart>
      <c:catAx>
        <c:axId val="187938535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9386799"/>
        <c:crosses val="autoZero"/>
        <c:auto val="1"/>
        <c:lblAlgn val="ctr"/>
        <c:lblOffset val="100"/>
        <c:noMultiLvlLbl val="0"/>
      </c:catAx>
      <c:valAx>
        <c:axId val="187938679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79385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[3.csv]3!PivotTable1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2041994750656166E-2"/>
          <c:y val="9.2592592592592587E-3"/>
          <c:w val="0.9665647419072616"/>
          <c:h val="0.84204505686789155"/>
        </c:manualLayout>
      </c:layout>
      <c:lineChart>
        <c:grouping val="standard"/>
        <c:varyColors val="0"/>
        <c:ser>
          <c:idx val="0"/>
          <c:order val="0"/>
          <c:tx>
            <c:strRef>
              <c:f>'3'!$E$4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'3'!$D$5:$D$17</c:f>
              <c:strCache>
                <c:ptCount val="12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</c:strCache>
            </c:strRef>
          </c:cat>
          <c:val>
            <c:numRef>
              <c:f>'3'!$E$5:$E$17</c:f>
              <c:numCache>
                <c:formatCode>General</c:formatCode>
                <c:ptCount val="12"/>
                <c:pt idx="0">
                  <c:v>1336</c:v>
                </c:pt>
                <c:pt idx="1">
                  <c:v>2106</c:v>
                </c:pt>
                <c:pt idx="2">
                  <c:v>2495</c:v>
                </c:pt>
                <c:pt idx="3">
                  <c:v>3885</c:v>
                </c:pt>
                <c:pt idx="4">
                  <c:v>2469</c:v>
                </c:pt>
                <c:pt idx="5">
                  <c:v>2451</c:v>
                </c:pt>
                <c:pt idx="6">
                  <c:v>2360</c:v>
                </c:pt>
                <c:pt idx="7">
                  <c:v>2292</c:v>
                </c:pt>
                <c:pt idx="8">
                  <c:v>2228</c:v>
                </c:pt>
                <c:pt idx="9">
                  <c:v>2519</c:v>
                </c:pt>
                <c:pt idx="10">
                  <c:v>3530</c:v>
                </c:pt>
                <c:pt idx="11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51-4F9E-B39B-8426104869C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94406319"/>
        <c:axId val="1594404879"/>
      </c:lineChart>
      <c:catAx>
        <c:axId val="159440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4404879"/>
        <c:crosses val="autoZero"/>
        <c:auto val="1"/>
        <c:lblAlgn val="ctr"/>
        <c:lblOffset val="100"/>
        <c:noMultiLvlLbl val="0"/>
      </c:catAx>
      <c:valAx>
        <c:axId val="1594404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9440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[5.csv]5!PivotTable3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9444444444444445E-2"/>
          <c:y val="7.407407407407407E-2"/>
          <c:w val="0.98055555555555551"/>
          <c:h val="0.844829760863225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'5'!$F$4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'5'!$E$5:$E$9</c:f>
              <c:strCache>
                <c:ptCount val="4"/>
                <c:pt idx="0">
                  <c:v>18 - 35(Young Adult)</c:v>
                </c:pt>
                <c:pt idx="1">
                  <c:v>60 - 75(Senior)</c:v>
                </c:pt>
                <c:pt idx="2">
                  <c:v>36 - 59(Adult)</c:v>
                </c:pt>
                <c:pt idx="3">
                  <c:v>+75 (Elderly)</c:v>
                </c:pt>
              </c:strCache>
            </c:strRef>
          </c:cat>
          <c:val>
            <c:numRef>
              <c:f>'5'!$F$5:$F$9</c:f>
              <c:numCache>
                <c:formatCode>General</c:formatCode>
                <c:ptCount val="4"/>
                <c:pt idx="0">
                  <c:v>519</c:v>
                </c:pt>
                <c:pt idx="1">
                  <c:v>3177</c:v>
                </c:pt>
                <c:pt idx="2">
                  <c:v>4071</c:v>
                </c:pt>
                <c:pt idx="3">
                  <c:v>16415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48-4D5A-9B8D-61A4EB6651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10924495"/>
        <c:axId val="1310927375"/>
      </c:barChart>
      <c:catAx>
        <c:axId val="131092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927375"/>
        <c:crosses val="autoZero"/>
        <c:auto val="1"/>
        <c:lblAlgn val="ctr"/>
        <c:lblOffset val="100"/>
        <c:noMultiLvlLbl val="0"/>
      </c:catAx>
      <c:valAx>
        <c:axId val="13109273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10924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'8'!$B$1</c:f>
              <c:strCache>
                <c:ptCount val="1"/>
                <c:pt idx="0">
                  <c:v>Repeat_Encounter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19-4A79-A14B-D96C69CD69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19-4A79-A14B-D96C69CD69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19-4A79-A14B-D96C69CD69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19-4A79-A14B-D96C69CD69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219-4A79-A14B-D96C69CD695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219-4A79-A14B-D96C69CD69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'8'!$A$2:$A$7</c:f>
              <c:strCache>
                <c:ptCount val="6"/>
                <c:pt idx="0">
                  <c:v>ambulatory</c:v>
                </c:pt>
                <c:pt idx="1">
                  <c:v>outpatient</c:v>
                </c:pt>
                <c:pt idx="2">
                  <c:v>emergency</c:v>
                </c:pt>
                <c:pt idx="3">
                  <c:v>wellness</c:v>
                </c:pt>
                <c:pt idx="4">
                  <c:v>urgentcare</c:v>
                </c:pt>
                <c:pt idx="5">
                  <c:v>inpatient</c:v>
                </c:pt>
              </c:strCache>
            </c:strRef>
          </c:cat>
          <c:val>
            <c:numRef>
              <c:f>'8'!$B$2:$B$7</c:f>
              <c:numCache>
                <c:formatCode>General</c:formatCode>
                <c:ptCount val="6"/>
                <c:pt idx="0">
                  <c:v>660</c:v>
                </c:pt>
                <c:pt idx="1">
                  <c:v>576</c:v>
                </c:pt>
                <c:pt idx="2">
                  <c:v>252</c:v>
                </c:pt>
                <c:pt idx="3">
                  <c:v>208</c:v>
                </c:pt>
                <c:pt idx="4">
                  <c:v>109</c:v>
                </c:pt>
                <c:pt idx="5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219-4A79-A14B-D96C69CD6952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1/20/2026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10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4" r:id="rId14"/>
    <p:sldLayoutId id="2147483815" r:id="rId15"/>
    <p:sldLayoutId id="2147483816" r:id="rId16"/>
    <p:sldLayoutId id="21474838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70901"/>
            <a:ext cx="11265407" cy="1242531"/>
          </a:xfrm>
        </p:spPr>
        <p:txBody>
          <a:bodyPr/>
          <a:lstStyle/>
          <a:p>
            <a:r>
              <a:rPr lang="en-US" b="1" dirty="0"/>
              <a:t>Hospital Patient Flow and Time Optimization: A Data-Driven Study</a:t>
            </a:r>
            <a:br>
              <a:rPr lang="en-US" b="1" dirty="0"/>
            </a:br>
            <a:r>
              <a:rPr lang="en-US" sz="2400" dirty="0" err="1"/>
              <a:t>my</a:t>
            </a:r>
            <a:r>
              <a:rPr lang="en-US" sz="2400" dirty="0" err="1">
                <a:latin typeface="Abadi" panose="020F0502020204030204" pitchFamily="34" charset="0"/>
              </a:rPr>
              <a:t>sql</a:t>
            </a:r>
            <a:r>
              <a:rPr lang="en-US" sz="2400" dirty="0">
                <a:latin typeface="Abadi" panose="020F0502020204030204" pitchFamily="34" charset="0"/>
              </a:rPr>
              <a:t> project created by sayan mukherjee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>
          <a:xfrm>
            <a:off x="448055" y="2944368"/>
            <a:ext cx="11274551" cy="3447287"/>
          </a:xfrm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Sequential Access Storage 1">
            <a:extLst>
              <a:ext uri="{FF2B5EF4-FFF2-40B4-BE49-F238E27FC236}">
                <a16:creationId xmlns:a16="http://schemas.microsoft.com/office/drawing/2014/main" id="{48BE3C18-0740-D486-C353-3C1535761AE5}"/>
              </a:ext>
            </a:extLst>
          </p:cNvPr>
          <p:cNvSpPr/>
          <p:nvPr/>
        </p:nvSpPr>
        <p:spPr>
          <a:xfrm>
            <a:off x="978408" y="704088"/>
            <a:ext cx="3712464" cy="1975104"/>
          </a:xfrm>
          <a:prstGeom prst="flowChartMagneticTap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6. What Percentage of encounter come from the top 20% of Patients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D465B-1021-8B5F-4A52-30C30F7F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" y="2695575"/>
            <a:ext cx="8703260" cy="24159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839A65-692A-F87F-1894-24D1AE9B4DFD}"/>
              </a:ext>
            </a:extLst>
          </p:cNvPr>
          <p:cNvSpPr/>
          <p:nvPr/>
        </p:nvSpPr>
        <p:spPr>
          <a:xfrm>
            <a:off x="8937307" y="2741295"/>
            <a:ext cx="2895030" cy="1466850"/>
          </a:xfrm>
          <a:prstGeom prst="rect">
            <a:avLst/>
          </a:prstGeom>
          <a:solidFill>
            <a:srgbClr val="83C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000" b="1" dirty="0">
                <a:solidFill>
                  <a:schemeClr val="tx1"/>
                </a:solidFill>
              </a:rPr>
              <a:t>Encounter</a:t>
            </a:r>
            <a:r>
              <a:rPr lang="en-IN" sz="2000" b="1" baseline="0" dirty="0">
                <a:solidFill>
                  <a:schemeClr val="tx1"/>
                </a:solidFill>
              </a:rPr>
              <a:t> Percentage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8B1E65-73C2-0947-FD31-1F1F8CB6661F}"/>
              </a:ext>
            </a:extLst>
          </p:cNvPr>
          <p:cNvSpPr/>
          <p:nvPr/>
        </p:nvSpPr>
        <p:spPr>
          <a:xfrm>
            <a:off x="9666494" y="3474720"/>
            <a:ext cx="1436656" cy="477393"/>
          </a:xfrm>
          <a:prstGeom prst="rect">
            <a:avLst/>
          </a:prstGeom>
          <a:solidFill>
            <a:srgbClr val="83C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BFE5F59-7019-467A-9732-2834A3C6C3AE}" type="TxLink">
              <a:rPr lang="en-US" sz="3200" b="1" i="0" u="none" strike="noStrike">
                <a:solidFill>
                  <a:schemeClr val="tx1"/>
                </a:solidFill>
                <a:latin typeface="Aptos Narrow"/>
              </a:rPr>
              <a:pPr algn="l"/>
              <a:t>67.83%</a:t>
            </a:fld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1FF41-F587-23A2-AE45-FF2C82F2932C}"/>
              </a:ext>
            </a:extLst>
          </p:cNvPr>
          <p:cNvSpPr txBox="1"/>
          <p:nvPr/>
        </p:nvSpPr>
        <p:spPr>
          <a:xfrm>
            <a:off x="210312" y="5431536"/>
            <a:ext cx="10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Insight: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C1D16-ECE9-ABC6-36F7-122DA00F3A8A}"/>
              </a:ext>
            </a:extLst>
          </p:cNvPr>
          <p:cNvSpPr txBox="1"/>
          <p:nvPr/>
        </p:nvSpPr>
        <p:spPr>
          <a:xfrm>
            <a:off x="1088136" y="5358384"/>
            <a:ext cx="8970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analysis reveals that the </a:t>
            </a:r>
            <a:r>
              <a:rPr lang="en-US" b="1" dirty="0"/>
              <a:t>top 20% of patients account for 67.83% of total encounters</a:t>
            </a:r>
            <a:r>
              <a:rPr lang="en-US" dirty="0"/>
              <a:t>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323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Sequential Access Storage 2">
            <a:extLst>
              <a:ext uri="{FF2B5EF4-FFF2-40B4-BE49-F238E27FC236}">
                <a16:creationId xmlns:a16="http://schemas.microsoft.com/office/drawing/2014/main" id="{76A76B5B-19B7-43FA-F0EB-F5685E7BB587}"/>
              </a:ext>
            </a:extLst>
          </p:cNvPr>
          <p:cNvSpPr/>
          <p:nvPr/>
        </p:nvSpPr>
        <p:spPr>
          <a:xfrm>
            <a:off x="978408" y="704088"/>
            <a:ext cx="3712464" cy="1975104"/>
          </a:xfrm>
          <a:prstGeom prst="flowChartMagneticTap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7. Which encounter class contributes most to repeat patient visits?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D0187-7C76-E240-9072-CB9D500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5" y="2977200"/>
            <a:ext cx="3886742" cy="1781424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37C53C-3C6D-4939-3ABE-7F631273E9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526332"/>
              </p:ext>
            </p:extLst>
          </p:nvPr>
        </p:nvGraphicFramePr>
        <p:xfrm>
          <a:off x="6236208" y="2148840"/>
          <a:ext cx="4590288" cy="3099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EEEE4C-C17B-BC3E-5767-BB90C6D54865}"/>
              </a:ext>
            </a:extLst>
          </p:cNvPr>
          <p:cNvSpPr txBox="1"/>
          <p:nvPr/>
        </p:nvSpPr>
        <p:spPr>
          <a:xfrm>
            <a:off x="303005" y="5157216"/>
            <a:ext cx="106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Insight: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1ED0C-6506-F6D5-75DA-A9E808726953}"/>
              </a:ext>
            </a:extLst>
          </p:cNvPr>
          <p:cNvSpPr txBox="1"/>
          <p:nvPr/>
        </p:nvSpPr>
        <p:spPr>
          <a:xfrm>
            <a:off x="1365504" y="5157216"/>
            <a:ext cx="10091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analysis shows that </a:t>
            </a:r>
            <a:r>
              <a:rPr lang="en-US" b="1"/>
              <a:t>ambulatory and outpatient encounter classes contribute the most to repeat patient visits</a:t>
            </a:r>
            <a:r>
              <a:rPr lang="en-US"/>
              <a:t>.</a:t>
            </a:r>
            <a:br>
              <a:rPr lang="en-US"/>
            </a:br>
            <a:r>
              <a:rPr lang="en-US"/>
              <a:t>Among these, </a:t>
            </a:r>
            <a:r>
              <a:rPr lang="en-US" b="1"/>
              <a:t>ambulatory encounters have the highest number of repeat visits (660)</a:t>
            </a:r>
            <a:r>
              <a:rPr lang="en-US"/>
              <a:t>, followed by </a:t>
            </a:r>
            <a:r>
              <a:rPr lang="en-US" b="1"/>
              <a:t>outpatient encounters (576)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23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649224"/>
            <a:ext cx="3867912" cy="47548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Recommendations: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313" y="1188720"/>
            <a:ext cx="11514328" cy="5349239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Establish specialized care plans and structured post-discharge programs for patients aged </a:t>
            </a:r>
            <a:r>
              <a:rPr lang="en-US" b="1" dirty="0"/>
              <a:t>75+</a:t>
            </a:r>
            <a:r>
              <a:rPr lang="en-US" dirty="0"/>
              <a:t>, as they account for the highest number of hospital visits.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Increase staffing levels and allocate additional resources to </a:t>
            </a:r>
            <a:r>
              <a:rPr lang="en-US" b="1" dirty="0"/>
              <a:t>emergency and outpatient encounters</a:t>
            </a:r>
            <a:r>
              <a:rPr lang="en-US" dirty="0"/>
              <a:t>, as these currently experience the longest durations.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Implement process optimization strategies to </a:t>
            </a:r>
            <a:r>
              <a:rPr lang="en-US" b="1" dirty="0"/>
              <a:t>reduce encounter and procedure durations</a:t>
            </a:r>
            <a:r>
              <a:rPr lang="en-US" dirty="0"/>
              <a:t>, enabling smoother patient flow and improved operational efficiency.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Strengthen coordination for </a:t>
            </a:r>
            <a:r>
              <a:rPr lang="en-US" b="1" dirty="0"/>
              <a:t>ICU admissions and step-down transfers</a:t>
            </a:r>
            <a:r>
              <a:rPr lang="en-US" dirty="0"/>
              <a:t>, as these procedures are associated with </a:t>
            </a:r>
            <a:r>
              <a:rPr lang="en-US" b="1" dirty="0"/>
              <a:t>extremely long encounter durations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474720" cy="576073"/>
          </a:xfrm>
        </p:spPr>
        <p:txBody>
          <a:bodyPr/>
          <a:lstStyle/>
          <a:p>
            <a:r>
              <a:rPr lang="en-US" b="1" dirty="0"/>
              <a:t>Introduction:</a:t>
            </a:r>
            <a:r>
              <a:rPr lang="en-US" dirty="0"/>
              <a:t>	</a:t>
            </a:r>
          </a:p>
        </p:txBody>
      </p:sp>
      <p:sp>
        <p:nvSpPr>
          <p:cNvPr id="2" name="Flowchart: Sequential Access Storage 1">
            <a:extLst>
              <a:ext uri="{FF2B5EF4-FFF2-40B4-BE49-F238E27FC236}">
                <a16:creationId xmlns:a16="http://schemas.microsoft.com/office/drawing/2014/main" id="{A2E60D15-5B8F-94BF-CD0F-E3B2E4B7270F}"/>
              </a:ext>
            </a:extLst>
          </p:cNvPr>
          <p:cNvSpPr/>
          <p:nvPr/>
        </p:nvSpPr>
        <p:spPr>
          <a:xfrm>
            <a:off x="749809" y="1399032"/>
            <a:ext cx="5111495" cy="3858768"/>
          </a:xfrm>
          <a:prstGeom prst="flowChartMagneticTap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project analyzes hospital data of encounters, patients, procedures, payers, and organizations to get an insight on patient flow, repeat visits and trends in encounter times to influence hospital operations.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8EFDC-DB30-1076-9EF0-4DE9C471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01" y="640079"/>
            <a:ext cx="5111495" cy="56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2342894" cy="439928"/>
          </a:xfrm>
        </p:spPr>
        <p:txBody>
          <a:bodyPr/>
          <a:lstStyle/>
          <a:p>
            <a:r>
              <a:rPr lang="en-US" b="1" dirty="0"/>
              <a:t>Overview:</a:t>
            </a:r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>
          <a:xfrm>
            <a:off x="5246626" y="650240"/>
            <a:ext cx="6508492" cy="5265928"/>
          </a:xfrm>
        </p:spPr>
      </p:pic>
      <p:sp>
        <p:nvSpPr>
          <p:cNvPr id="7" name="Flowchart: Sequential Access Storage 6">
            <a:extLst>
              <a:ext uri="{FF2B5EF4-FFF2-40B4-BE49-F238E27FC236}">
                <a16:creationId xmlns:a16="http://schemas.microsoft.com/office/drawing/2014/main" id="{27928821-1DE2-55BC-B95A-B5DD5713B823}"/>
              </a:ext>
            </a:extLst>
          </p:cNvPr>
          <p:cNvSpPr/>
          <p:nvPr/>
        </p:nvSpPr>
        <p:spPr>
          <a:xfrm>
            <a:off x="310896" y="1243584"/>
            <a:ext cx="4773168" cy="2468880"/>
          </a:xfrm>
          <a:prstGeom prst="flowChartMagneticTap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project studies hospital data to analyze patient visit patterns, repeat encounters, encounter and procedure time duration.</a:t>
            </a:r>
            <a:r>
              <a:rPr lang="en-US" sz="2400" dirty="0"/>
              <a:t>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2878091"/>
            <a:ext cx="2313431" cy="614917"/>
          </a:xfrm>
        </p:spPr>
        <p:txBody>
          <a:bodyPr/>
          <a:lstStyle/>
          <a:p>
            <a:r>
              <a:rPr lang="en-US" b="1" dirty="0"/>
              <a:t>Objective:</a:t>
            </a:r>
          </a:p>
        </p:txBody>
      </p:sp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sp>
        <p:nvSpPr>
          <p:cNvPr id="6" name="Flowchart: Sequential Access Storage 5">
            <a:extLst>
              <a:ext uri="{FF2B5EF4-FFF2-40B4-BE49-F238E27FC236}">
                <a16:creationId xmlns:a16="http://schemas.microsoft.com/office/drawing/2014/main" id="{C720E0E4-4BAF-1F21-BE32-79BC25A8F502}"/>
              </a:ext>
            </a:extLst>
          </p:cNvPr>
          <p:cNvSpPr/>
          <p:nvPr/>
        </p:nvSpPr>
        <p:spPr>
          <a:xfrm>
            <a:off x="1261871" y="3780299"/>
            <a:ext cx="3913632" cy="2626597"/>
          </a:xfrm>
          <a:prstGeom prst="flowChartMagneticTap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Improve patient flow and decrease hospital crowding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A2D54-1FF6-EFD2-2CFF-1AA2D6FD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66" y="3091660"/>
            <a:ext cx="5506218" cy="1114581"/>
          </a:xfrm>
          <a:prstGeom prst="rect">
            <a:avLst/>
          </a:prstGeom>
        </p:spPr>
      </p:pic>
      <p:sp>
        <p:nvSpPr>
          <p:cNvPr id="6" name="Flowchart: Sequential Access Storage 5">
            <a:extLst>
              <a:ext uri="{FF2B5EF4-FFF2-40B4-BE49-F238E27FC236}">
                <a16:creationId xmlns:a16="http://schemas.microsoft.com/office/drawing/2014/main" id="{31DB6289-9E1E-9ECF-754C-F2F3A2C5E27E}"/>
              </a:ext>
            </a:extLst>
          </p:cNvPr>
          <p:cNvSpPr/>
          <p:nvPr/>
        </p:nvSpPr>
        <p:spPr>
          <a:xfrm>
            <a:off x="1051560" y="676656"/>
            <a:ext cx="3712464" cy="1975104"/>
          </a:xfrm>
          <a:prstGeom prst="flowChartMagneticTap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1. Which Procedures Account for the Highest Number of Patient Encounters?</a:t>
            </a:r>
            <a:endParaRPr lang="en-IN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6634B41-E9B8-FC8D-4598-0BBC9A7B04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946693"/>
              </p:ext>
            </p:extLst>
          </p:nvPr>
        </p:nvGraphicFramePr>
        <p:xfrm>
          <a:off x="5815584" y="1883664"/>
          <a:ext cx="6376416" cy="2916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73B188-B089-BF6B-AC7F-1EDCA1AFCF49}"/>
              </a:ext>
            </a:extLst>
          </p:cNvPr>
          <p:cNvSpPr txBox="1"/>
          <p:nvPr/>
        </p:nvSpPr>
        <p:spPr>
          <a:xfrm>
            <a:off x="137160" y="4983480"/>
            <a:ext cx="104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Insight: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98070-D901-2CEA-6D31-191D6D41D6D5}"/>
              </a:ext>
            </a:extLst>
          </p:cNvPr>
          <p:cNvSpPr txBox="1"/>
          <p:nvPr/>
        </p:nvSpPr>
        <p:spPr>
          <a:xfrm>
            <a:off x="1179576" y="4983480"/>
            <a:ext cx="106984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analysis, it is revealed that most patient encounters involve </a:t>
            </a:r>
            <a:r>
              <a:rPr lang="en-US" sz="2000" b="1" dirty="0"/>
              <a:t>assessment-based and screening procedures</a:t>
            </a:r>
            <a:r>
              <a:rPr lang="en-US" sz="2000" dirty="0"/>
              <a:t>. The procedure with the highest number of encounters is </a:t>
            </a:r>
            <a:r>
              <a:rPr lang="en-US" sz="2000" b="1" dirty="0"/>
              <a:t>Assessment of health and social care needs (4,596)</a:t>
            </a:r>
            <a:r>
              <a:rPr lang="en-US" sz="20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Sequential Access Storage 7">
            <a:extLst>
              <a:ext uri="{FF2B5EF4-FFF2-40B4-BE49-F238E27FC236}">
                <a16:creationId xmlns:a16="http://schemas.microsoft.com/office/drawing/2014/main" id="{75FE0542-B700-5CDA-23E9-2F9519F1C5BD}"/>
              </a:ext>
            </a:extLst>
          </p:cNvPr>
          <p:cNvSpPr/>
          <p:nvPr/>
        </p:nvSpPr>
        <p:spPr>
          <a:xfrm>
            <a:off x="1051560" y="822960"/>
            <a:ext cx="3712464" cy="1975104"/>
          </a:xfrm>
          <a:prstGeom prst="flowChartMagneticTap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2. Which time periods (year) experience peak patient volume?</a:t>
            </a:r>
            <a:endParaRPr lang="en-IN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1662449-2EA2-AF34-ABF3-B7F8D00E61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973714"/>
              </p:ext>
            </p:extLst>
          </p:nvPr>
        </p:nvGraphicFramePr>
        <p:xfrm>
          <a:off x="7083552" y="14655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4C72C3C-DCBD-2734-142E-1440AFD70DE2}"/>
              </a:ext>
            </a:extLst>
          </p:cNvPr>
          <p:cNvSpPr txBox="1"/>
          <p:nvPr/>
        </p:nvSpPr>
        <p:spPr>
          <a:xfrm>
            <a:off x="137160" y="4937760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Insight: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69C0C-AB5C-3277-E2F3-9F3F09D49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39" y="3182016"/>
            <a:ext cx="5811061" cy="685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0CA0A-DCF6-475C-ABB4-24DCF9A835DE}"/>
              </a:ext>
            </a:extLst>
          </p:cNvPr>
          <p:cNvSpPr txBox="1"/>
          <p:nvPr/>
        </p:nvSpPr>
        <p:spPr>
          <a:xfrm>
            <a:off x="1335024" y="4549676"/>
            <a:ext cx="9921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analysis shows </a:t>
            </a:r>
            <a:r>
              <a:rPr lang="en-US" b="1" dirty="0"/>
              <a:t>two years with notably higher patient volumes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highest number of patients was recorded in </a:t>
            </a:r>
            <a:r>
              <a:rPr lang="en-US" b="1" dirty="0"/>
              <a:t>2014 (3,885 patients)</a:t>
            </a:r>
            <a:r>
              <a:rPr lang="en-US" dirty="0"/>
              <a:t>, followed by </a:t>
            </a:r>
            <a:r>
              <a:rPr lang="en-US" b="1" dirty="0"/>
              <a:t>2021 (3,530 patients)</a:t>
            </a:r>
            <a:r>
              <a:rPr lang="en-US" dirty="0"/>
              <a:t>.</a:t>
            </a:r>
          </a:p>
          <a:p>
            <a:r>
              <a:rPr lang="en-US" dirty="0"/>
              <a:t>The remaining years show </a:t>
            </a:r>
            <a:r>
              <a:rPr lang="en-US" b="1" dirty="0"/>
              <a:t>moderate and consistent patient volumes</a:t>
            </a:r>
            <a:r>
              <a:rPr lang="en-US" dirty="0"/>
              <a:t>, indicating steady hospital utilization over time.</a:t>
            </a:r>
            <a:br>
              <a:rPr lang="en-US" dirty="0"/>
            </a:br>
            <a:r>
              <a:rPr lang="en-US" dirty="0"/>
              <a:t>In contrast, patient volume </a:t>
            </a:r>
            <a:r>
              <a:rPr lang="en-US" b="1" dirty="0"/>
              <a:t>dropped sharply to 220 in 2022</a:t>
            </a:r>
            <a:r>
              <a:rPr lang="en-US" dirty="0"/>
              <a:t>, representing a significant decline compared to previous years.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Sequential Access Storage 1">
            <a:extLst>
              <a:ext uri="{FF2B5EF4-FFF2-40B4-BE49-F238E27FC236}">
                <a16:creationId xmlns:a16="http://schemas.microsoft.com/office/drawing/2014/main" id="{25A47F56-672B-E188-B809-AE433D844D54}"/>
              </a:ext>
            </a:extLst>
          </p:cNvPr>
          <p:cNvSpPr/>
          <p:nvPr/>
        </p:nvSpPr>
        <p:spPr>
          <a:xfrm>
            <a:off x="1051560" y="731520"/>
            <a:ext cx="3712464" cy="1975104"/>
          </a:xfrm>
          <a:prstGeom prst="flowChartMagneticTap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3. Which encounters show extreme durations(minutes).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72C43-5D8A-B9D5-CFE5-333F619D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7" y="2860548"/>
            <a:ext cx="7201905" cy="224821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0D8C02-160F-96ED-0B3A-172B00BFB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65495"/>
              </p:ext>
            </p:extLst>
          </p:nvPr>
        </p:nvGraphicFramePr>
        <p:xfrm>
          <a:off x="8198612" y="3510121"/>
          <a:ext cx="3530600" cy="571500"/>
        </p:xfrm>
        <a:graphic>
          <a:graphicData uri="http://schemas.openxmlformats.org/drawingml/2006/table">
            <a:tbl>
              <a:tblPr/>
              <a:tblGrid>
                <a:gridCol w="1356868">
                  <a:extLst>
                    <a:ext uri="{9D8B030D-6E8A-4147-A177-3AD203B41FA5}">
                      <a16:colId xmlns:a16="http://schemas.microsoft.com/office/drawing/2014/main" val="3945618526"/>
                    </a:ext>
                  </a:extLst>
                </a:gridCol>
                <a:gridCol w="2173732">
                  <a:extLst>
                    <a:ext uri="{9D8B030D-6E8A-4147-A177-3AD203B41FA5}">
                      <a16:colId xmlns:a16="http://schemas.microsoft.com/office/drawing/2014/main" val="4705171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ENCOUNTERCLASS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Encounter Time Duration (Minutes)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375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ambulatory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065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emergency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2641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446AAF-5741-25BC-E5DA-665E22B042AA}"/>
              </a:ext>
            </a:extLst>
          </p:cNvPr>
          <p:cNvSpPr txBox="1"/>
          <p:nvPr/>
        </p:nvSpPr>
        <p:spPr>
          <a:xfrm>
            <a:off x="411480" y="5448038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Insight: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99DF8-9206-6067-07CB-21B950480037}"/>
              </a:ext>
            </a:extLst>
          </p:cNvPr>
          <p:cNvSpPr txBox="1"/>
          <p:nvPr/>
        </p:nvSpPr>
        <p:spPr>
          <a:xfrm>
            <a:off x="1289304" y="5448038"/>
            <a:ext cx="923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analysis of encounter durations reveals that </a:t>
            </a:r>
            <a:r>
              <a:rPr lang="en-US" b="1" dirty="0"/>
              <a:t>extreme time durations occur in the ambulatory and emergency encounter classes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Among these, </a:t>
            </a:r>
            <a:r>
              <a:rPr lang="en-US" b="1" dirty="0"/>
              <a:t>emergency encounters have the longest duration (780 minutes)</a:t>
            </a:r>
            <a:r>
              <a:rPr lang="en-US" dirty="0"/>
              <a:t>, followed by </a:t>
            </a:r>
            <a:r>
              <a:rPr lang="en-US" b="1" dirty="0"/>
              <a:t>ambulatory encounters (660 minutes)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034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Sequential Access Storage 1">
            <a:extLst>
              <a:ext uri="{FF2B5EF4-FFF2-40B4-BE49-F238E27FC236}">
                <a16:creationId xmlns:a16="http://schemas.microsoft.com/office/drawing/2014/main" id="{CF9C9F38-ABA4-B525-69CD-70D8EBE1C66C}"/>
              </a:ext>
            </a:extLst>
          </p:cNvPr>
          <p:cNvSpPr/>
          <p:nvPr/>
        </p:nvSpPr>
        <p:spPr>
          <a:xfrm>
            <a:off x="1051559" y="693630"/>
            <a:ext cx="3712464" cy="1975104"/>
          </a:xfrm>
          <a:prstGeom prst="flowChartMagneticTap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4. are certain age groups more likely to have frequent visits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B2F28-A0D5-ABC5-CB8C-D0C6ABF6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5" y="3179483"/>
            <a:ext cx="7041053" cy="2181529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F84F00-1CAF-C034-3BB7-6823E1AA70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816443"/>
              </p:ext>
            </p:extLst>
          </p:nvPr>
        </p:nvGraphicFramePr>
        <p:xfrm>
          <a:off x="7427978" y="21579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0FDE3A-27A1-9A3F-2B28-E21AA32B15D5}"/>
              </a:ext>
            </a:extLst>
          </p:cNvPr>
          <p:cNvSpPr txBox="1"/>
          <p:nvPr/>
        </p:nvSpPr>
        <p:spPr>
          <a:xfrm>
            <a:off x="210312" y="543153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Insight: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A28E6-C005-D897-9122-B9A85141BE1C}"/>
              </a:ext>
            </a:extLst>
          </p:cNvPr>
          <p:cNvSpPr txBox="1"/>
          <p:nvPr/>
        </p:nvSpPr>
        <p:spPr>
          <a:xfrm>
            <a:off x="1243584" y="5431536"/>
            <a:ext cx="102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analysis shows that patients aged </a:t>
            </a:r>
            <a:r>
              <a:rPr lang="en-US" b="1" dirty="0"/>
              <a:t>75 and above</a:t>
            </a:r>
            <a:r>
              <a:rPr lang="en-US" dirty="0"/>
              <a:t> have the </a:t>
            </a:r>
            <a:r>
              <a:rPr lang="en-US" b="1" dirty="0"/>
              <a:t>highest frequency of visits</a:t>
            </a:r>
            <a:r>
              <a:rPr lang="en-US" dirty="0"/>
              <a:t>, while the </a:t>
            </a:r>
            <a:r>
              <a:rPr lang="en-US" b="1" dirty="0"/>
              <a:t>18 –35 age group</a:t>
            </a:r>
            <a:r>
              <a:rPr lang="en-US" dirty="0"/>
              <a:t> has the </a:t>
            </a:r>
            <a:r>
              <a:rPr lang="en-US" b="1" dirty="0"/>
              <a:t>lowest number of visits</a:t>
            </a:r>
            <a:r>
              <a:rPr lang="en-US" dirty="0"/>
              <a:t>, indicating that older patients contribute most to hospital utilization.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308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Sequential Access Storage 1">
            <a:extLst>
              <a:ext uri="{FF2B5EF4-FFF2-40B4-BE49-F238E27FC236}">
                <a16:creationId xmlns:a16="http://schemas.microsoft.com/office/drawing/2014/main" id="{EDD68971-6FE7-A987-63C0-E0226C0193BA}"/>
              </a:ext>
            </a:extLst>
          </p:cNvPr>
          <p:cNvSpPr/>
          <p:nvPr/>
        </p:nvSpPr>
        <p:spPr>
          <a:xfrm>
            <a:off x="1051560" y="713232"/>
            <a:ext cx="3712464" cy="1975104"/>
          </a:xfrm>
          <a:prstGeom prst="flowChartMagneticTap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5. Which Procedure are associated with extreme encounter duration?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91AE8-03D5-AC55-7C19-E70AD238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7" y="2986870"/>
            <a:ext cx="7354326" cy="243874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963F1B-36A0-4A43-46D1-7E23CCF34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377751"/>
              </p:ext>
            </p:extLst>
          </p:nvPr>
        </p:nvGraphicFramePr>
        <p:xfrm>
          <a:off x="8528558" y="3364992"/>
          <a:ext cx="2837434" cy="748665"/>
        </p:xfrm>
        <a:graphic>
          <a:graphicData uri="http://schemas.openxmlformats.org/drawingml/2006/table">
            <a:tbl>
              <a:tblPr/>
              <a:tblGrid>
                <a:gridCol w="2837434">
                  <a:extLst>
                    <a:ext uri="{9D8B030D-6E8A-4147-A177-3AD203B41FA5}">
                      <a16:colId xmlns:a16="http://schemas.microsoft.com/office/drawing/2014/main" val="1499305092"/>
                    </a:ext>
                  </a:extLst>
                </a:gridCol>
              </a:tblGrid>
              <a:tr h="12150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Procedure_Name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784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Resuscitation using intravenous fluid (procedure)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012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Admit to ICU (procedure)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28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Transfer to stepdown unit (procedure)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70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83CF3C-5AB5-E8DC-0D0F-010EEAF82BC8}"/>
              </a:ext>
            </a:extLst>
          </p:cNvPr>
          <p:cNvSpPr txBox="1"/>
          <p:nvPr/>
        </p:nvSpPr>
        <p:spPr>
          <a:xfrm>
            <a:off x="210312" y="5431536"/>
            <a:ext cx="106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Insight: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6D8FC-EF18-F2DF-DD89-E37A275D0960}"/>
              </a:ext>
            </a:extLst>
          </p:cNvPr>
          <p:cNvSpPr txBox="1"/>
          <p:nvPr/>
        </p:nvSpPr>
        <p:spPr>
          <a:xfrm>
            <a:off x="1197864" y="5513832"/>
            <a:ext cx="9381744" cy="1243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results reveal that </a:t>
            </a:r>
            <a:r>
              <a:rPr lang="en-US" b="1" dirty="0"/>
              <a:t>the longest emergency room encounter durations are associated with three procedures</a:t>
            </a:r>
            <a:r>
              <a:rPr lang="en-US" dirty="0"/>
              <a:t>: </a:t>
            </a:r>
            <a:r>
              <a:rPr lang="en-US" b="1" dirty="0"/>
              <a:t>resuscitation using intravenous fluid</a:t>
            </a:r>
            <a:r>
              <a:rPr lang="en-US" dirty="0"/>
              <a:t>, </a:t>
            </a:r>
            <a:r>
              <a:rPr lang="en-US" b="1" dirty="0"/>
              <a:t>admission to the ICU</a:t>
            </a:r>
            <a:r>
              <a:rPr lang="en-US" dirty="0"/>
              <a:t>, and </a:t>
            </a:r>
            <a:r>
              <a:rPr lang="en-US" b="1" dirty="0"/>
              <a:t>transfer to a step-down unit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0109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{06E409C0-EF0C-4F96-9D53-1D9C2C93CAF9}TF44327b14-72fa-4a42-8e82-8afcf10927fa9096c001_win32-283260f3ca19</Template>
  <TotalTime>697</TotalTime>
  <Words>598</Words>
  <Application>Microsoft Office PowerPoint</Application>
  <PresentationFormat>Widescreen</PresentationFormat>
  <Paragraphs>58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Abadi</vt:lpstr>
      <vt:lpstr>Aptos Narrow</vt:lpstr>
      <vt:lpstr>Arial</vt:lpstr>
      <vt:lpstr>Calibri</vt:lpstr>
      <vt:lpstr>Gill Sans MT</vt:lpstr>
      <vt:lpstr>Wingdings 2</vt:lpstr>
      <vt:lpstr>DividendVTI</vt:lpstr>
      <vt:lpstr>Hospital Patient Flow and Time Optimization: A Data-Driven Study mysql project created by sayan mukherjee</vt:lpstr>
      <vt:lpstr>Introduction: </vt:lpstr>
      <vt:lpstr>Overview:</vt:lpstr>
      <vt:lpstr>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ami.sayan.mukherjee@gmail.com</dc:creator>
  <cp:lastModifiedBy>ami.sayan.mukherjee@gmail.com</cp:lastModifiedBy>
  <cp:revision>12</cp:revision>
  <dcterms:created xsi:type="dcterms:W3CDTF">2026-01-14T08:18:22Z</dcterms:created>
  <dcterms:modified xsi:type="dcterms:W3CDTF">2026-01-20T08:26:45Z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